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7315200" cx="97536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" roundtripDataSignature="AMtx7mieQ4imgEkn4/5FD5r+FKbSH0/X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ba.com" TargetMode="External"/><Relationship Id="rId3" Type="http://schemas.openxmlformats.org/officeDocument/2006/relationships/hyperlink" Target="http://nba.com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a529ef1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Leveraging prompt engineering techniques such as role prompting, emotion prompting, CoT, few shots, this agent dentifies insightful patterns and actionable information from the provided data. Generates a detailed and in-depth player analysis.</a:t>
            </a:r>
            <a:endParaRPr/>
          </a:p>
        </p:txBody>
      </p:sp>
      <p:sp>
        <p:nvSpPr>
          <p:cNvPr id="164" name="Google Shape;164;g31a529ef1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a755e937a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the badge agent mimics a basketball video game badging system. Assigns up to </a:t>
            </a: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six badges to player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each symbolizing unique skills, tendencies, and attributes of the player. Hence  simply looking at them, viewers can gain direct insight and understanding about player type and style..</a:t>
            </a:r>
            <a:endParaRPr/>
          </a:p>
        </p:txBody>
      </p:sp>
      <p:sp>
        <p:nvSpPr>
          <p:cNvPr id="172" name="Google Shape;172;g31a755e937a_2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a755e937a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final agent restructures and simplifies the gathered information, a final report is ready for use</a:t>
            </a:r>
            <a:endParaRPr/>
          </a:p>
        </p:txBody>
      </p:sp>
      <p:sp>
        <p:nvSpPr>
          <p:cNvPr id="183" name="Google Shape;183;g31a755e937a_2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a755e937a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/>
              <a:t>Here a closer look at our generated report, including player’s portrait, bages, and a brief summary of the </a:t>
            </a:r>
            <a:r>
              <a:rPr lang="en-US"/>
              <a:t>player</a:t>
            </a:r>
            <a:r>
              <a:rPr lang="en-US"/>
              <a:t>’s recent trends and </a:t>
            </a:r>
            <a:r>
              <a:rPr lang="en-US"/>
              <a:t>performance</a:t>
            </a:r>
            <a:r>
              <a:rPr lang="en-US"/>
              <a:t> over the last few games</a:t>
            </a:r>
            <a:endParaRPr/>
          </a:p>
        </p:txBody>
      </p:sp>
      <p:sp>
        <p:nvSpPr>
          <p:cNvPr id="193" name="Google Shape;193;g31a755e937a_2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a755e937a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report </a:t>
            </a:r>
            <a:r>
              <a:rPr lang="en-US"/>
              <a:t>showing</a:t>
            </a:r>
            <a:r>
              <a:rPr lang="en-US"/>
              <a:t> PLayer’s key strength and their vulnerabilities are included</a:t>
            </a:r>
            <a:endParaRPr/>
          </a:p>
        </p:txBody>
      </p:sp>
      <p:sp>
        <p:nvSpPr>
          <p:cNvPr id="202" name="Google Shape;202;g31a755e937a_2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a755e937a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/>
              <a:t>And offensive and defensive strategy against the player are created.</a:t>
            </a:r>
            <a:endParaRPr/>
          </a:p>
        </p:txBody>
      </p:sp>
      <p:sp>
        <p:nvSpPr>
          <p:cNvPr id="209" name="Google Shape;209;g31a755e937a_2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1d5484bd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Our system's performance is evaluated using a detailed rubric that captures both quantitative and qualitative aspects, as demonstrated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（Here shows the rubric we used for evaluating our model </a:t>
            </a:r>
            <a:r>
              <a:rPr lang="en-US">
                <a:solidFill>
                  <a:schemeClr val="dk1"/>
                </a:solidFill>
              </a:rPr>
              <a:t>that captures both quantitative and qualitative aspects. 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6" name="Google Shape;216;g311d5484bd4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b2b6d49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(60s: slide 16- slide 17)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Certain aspects, like badge matching and readability, are automated. Badge accuracy is determined using a set of rules, while readability is evaluated with the Flesh-Kincaid Grade, which is a numerical scale indicating the education level needed to understand the text. The remaining categories, ….. are graded by people with extensive knowledge of NBA players.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Using zero-shot prompting, the average score across 18 reports was 72.4, while one-shot prompting improved the performance to 88.2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However, the </a:t>
            </a:r>
            <a:r>
              <a:rPr b="1" lang="en-US">
                <a:solidFill>
                  <a:schemeClr val="dk1"/>
                </a:solidFill>
              </a:rPr>
              <a:t>badge-matching scores</a:t>
            </a:r>
            <a:r>
              <a:rPr lang="en-US">
                <a:solidFill>
                  <a:schemeClr val="dk1"/>
                </a:solidFill>
              </a:rPr>
              <a:t> were relatively low, highlighting that the LLM may struggle with </a:t>
            </a:r>
            <a:r>
              <a:rPr b="1" lang="en-US">
                <a:solidFill>
                  <a:schemeClr val="dk1"/>
                </a:solidFill>
              </a:rPr>
              <a:t>numerical operations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（The evaluation of our system's performance was conducted through a combination of automated and human review methods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Certain metrics, such as </a:t>
            </a:r>
            <a:r>
              <a:rPr b="1" lang="en-US">
                <a:solidFill>
                  <a:schemeClr val="dk1"/>
                </a:solidFill>
              </a:rPr>
              <a:t>badge matching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readability</a:t>
            </a:r>
            <a:r>
              <a:rPr lang="en-US">
                <a:solidFill>
                  <a:schemeClr val="dk1"/>
                </a:solidFill>
              </a:rPr>
              <a:t>, were evaluated through automated processes. Badge matching was assessed using a rule-based approach that checks alignment with predefined scouting criteria. Readability was quantified using the </a:t>
            </a:r>
            <a:r>
              <a:rPr b="1" lang="en-US">
                <a:solidFill>
                  <a:schemeClr val="dk1"/>
                </a:solidFill>
              </a:rPr>
              <a:t>Flesch-Kincaid Grade Level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Other aspects, such as </a:t>
            </a:r>
            <a:r>
              <a:rPr b="1" lang="en-US">
                <a:solidFill>
                  <a:schemeClr val="dk1"/>
                </a:solidFill>
              </a:rPr>
              <a:t>contextual relevance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player insight quality</a:t>
            </a:r>
            <a:r>
              <a:rPr lang="en-US">
                <a:solidFill>
                  <a:schemeClr val="dk1"/>
                </a:solidFill>
              </a:rPr>
              <a:t>, we relied on human reviewers. (These reviewers were individuals with extensive experience and knowledge of NBA scouting and player analysis)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3" name="Google Shape;223;g31b2b6d496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b14fc9f4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(70s: slide 16 - slide 18)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slide provides examples of some highlight phrases extracted from a typical report generated  for </a:t>
            </a:r>
            <a:r>
              <a:rPr b="1" lang="en-US">
                <a:solidFill>
                  <a:schemeClr val="dk1"/>
                </a:solidFill>
              </a:rPr>
              <a:t>Austin Reaves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The claims in the report are both reasonable and supported by the provided statistics</a:t>
            </a:r>
            <a:r>
              <a:rPr lang="en-US">
                <a:solidFill>
                  <a:schemeClr val="dk1"/>
                </a:solidFill>
              </a:rPr>
              <a:t>. ( For instance, the report highlights Reaves' </a:t>
            </a:r>
            <a:r>
              <a:rPr b="1" lang="en-US">
                <a:solidFill>
                  <a:schemeClr val="dk1"/>
                </a:solidFill>
              </a:rPr>
              <a:t>56.5% conversion rate within 10 feet</a:t>
            </a:r>
            <a:r>
              <a:rPr lang="en-US">
                <a:solidFill>
                  <a:schemeClr val="dk1"/>
                </a:solidFill>
              </a:rPr>
              <a:t>, underscoring his offensive versatility. On the defensive side, his vulnerability is clear, with opponents converting </a:t>
            </a:r>
            <a:r>
              <a:rPr b="1" lang="en-US">
                <a:solidFill>
                  <a:schemeClr val="dk1"/>
                </a:solidFill>
              </a:rPr>
              <a:t>42.9% of three-point attempts</a:t>
            </a:r>
            <a:r>
              <a:rPr lang="en-US">
                <a:solidFill>
                  <a:schemeClr val="dk1"/>
                </a:solidFill>
              </a:rPr>
              <a:t> when he's guarding, making him a potential defensive liability.)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And beyond the numbers, the report effectively extracts patterns and insights </a:t>
            </a:r>
            <a:r>
              <a:rPr lang="en-US">
                <a:solidFill>
                  <a:schemeClr val="dk1"/>
                </a:solidFill>
              </a:rPr>
              <a:t>(It notes his recent </a:t>
            </a:r>
            <a:r>
              <a:rPr b="1" lang="en-US">
                <a:solidFill>
                  <a:schemeClr val="dk1"/>
                </a:solidFill>
              </a:rPr>
              <a:t>26-point game</a:t>
            </a:r>
            <a:r>
              <a:rPr lang="en-US">
                <a:solidFill>
                  <a:schemeClr val="dk1"/>
                </a:solidFill>
              </a:rPr>
              <a:t>, emphasizing his critical role alongside LeBron James and Anthony Davis. To counter his offensive threat, the report suggests aggressive close-outs to disrupt his three-point effectiveness.)</a:t>
            </a:r>
            <a:endParaRPr/>
          </a:p>
        </p:txBody>
      </p:sp>
      <p:sp>
        <p:nvSpPr>
          <p:cNvPr id="231" name="Google Shape;231;g31b14fc9f49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 this slide, we provide an overview of the final product from different aspects.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From the visualization, our pre-game report shows a clean format with </a:t>
            </a:r>
            <a:r>
              <a:rPr lang="en-US"/>
              <a:t>portrait image and badge icons.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 terms of structure, we have organized sections with bullet points to enhance readability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Finally, our contents are up-to-data and closely relevant to the player.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statistics directly reflect the player’s strength and weakness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However, the analysis on offensive and defensive strategies can be too generic, more details and steps should be included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It’s also a good idea to add a comparison with average players.</a:t>
            </a:r>
            <a:endParaRPr/>
          </a:p>
        </p:txBody>
      </p:sp>
      <p:sp>
        <p:nvSpPr>
          <p:cNvPr id="238" name="Google Shape;2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(35s)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In competitive basketball, understanding the </a:t>
            </a:r>
            <a:r>
              <a:rPr lang="en-US">
                <a:solidFill>
                  <a:schemeClr val="dk1"/>
                </a:solidFill>
              </a:rPr>
              <a:t>performance</a:t>
            </a:r>
            <a:r>
              <a:rPr lang="en-US">
                <a:solidFill>
                  <a:schemeClr val="dk1"/>
                </a:solidFill>
              </a:rPr>
              <a:t> of opposing teams and players is important to tailor strategies accordingly.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with the NBA’s packed schedule, games happen almost daily, and the amount of available data is constantly updating. This means integrating and processing data has become an overwhelming task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Hence we aim to generate pre-game player report based on their stats over the last few games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"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a743877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</a:t>
            </a:r>
            <a:r>
              <a:rPr lang="en-US">
                <a:solidFill>
                  <a:schemeClr val="dk1"/>
                </a:solidFill>
              </a:rPr>
              <a:t>urrently, we can generate results with less details using a single prompt.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 a similar project, we will try to explore the potential of multi-agent system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by reducing </a:t>
            </a:r>
            <a:r>
              <a:rPr lang="en-US"/>
              <a:t>redundancy between agents and increase problem complexity.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can also improve the agents to analyze the NBA statistics in a professional way.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For similar projects, </a:t>
            </a:r>
            <a:r>
              <a:rPr lang="en-US"/>
              <a:t>We will try to increase level of details in prompts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 also found GPT is not good at complex number operations.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Reducing or skipping complex number operations is also crucial.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31a743877f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b2b6d496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31b2b6d4963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slide 3~8: about 1min 15sec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We sourced our data from stats section of</a:t>
            </a:r>
            <a:r>
              <a:rPr lang="en-US" sz="100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NBA.com</a:t>
            </a:r>
            <a:r>
              <a:rPr lang="en-US" sz="1000">
                <a:solidFill>
                  <a:schemeClr val="dk1"/>
                </a:solidFill>
              </a:rPr>
              <a:t>… //as it’s the official website for detailed and up-to-date statistics suitable for our task.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For each player, we collected and classified data into 9 files, including 1 json file of the player’s profile, 7 csv files with different aspects of the player’s performance (//in the latest matches such as scores, shooting, passing, and defense).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A player portrait picture is also used to complete the scouting report.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</a:rPr>
              <a:t>In total about 20 sets of data were collected to develop and tune our system.</a:t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1d5484b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</a:rPr>
              <a:t>Here is what the data look like</a:t>
            </a:r>
            <a:r>
              <a:rPr lang="en-US" sz="1000">
                <a:solidFill>
                  <a:schemeClr val="dk1"/>
                </a:solidFill>
              </a:rPr>
              <a:t>…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</a:rPr>
              <a:t>Player profile contains essential information like player’s position, height and weight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0" name="Google Shape;110;g311d5484bd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b14fc9f49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Advanced Box Scores capture detailed metrics like points, rebounds, assists // in recent matchups</a:t>
            </a:r>
            <a:endParaRPr/>
          </a:p>
        </p:txBody>
      </p:sp>
      <p:sp>
        <p:nvSpPr>
          <p:cNvPr id="119" name="Google Shape;119;g31b14fc9f49_6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a755e937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Shooting stats break down player’s shooting performance across different ranges. // This includes stats like Field goal frequency, number of 2-point and 3-point attempted and made.</a:t>
            </a:r>
            <a:endParaRPr/>
          </a:p>
        </p:txBody>
      </p:sp>
      <p:sp>
        <p:nvSpPr>
          <p:cNvPr id="130" name="Google Shape;130;g31a755e937a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a755e937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Passing stats demonstrate the player’s teamwork pattern // including both pass-to and pass-from stats</a:t>
            </a:r>
            <a:endParaRPr/>
          </a:p>
        </p:txBody>
      </p:sp>
      <p:sp>
        <p:nvSpPr>
          <p:cNvPr id="140" name="Google Shape;140;g31a755e937a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a755e937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And defense stats show the player’s guarding performance</a:t>
            </a:r>
            <a:endParaRPr/>
          </a:p>
        </p:txBody>
      </p:sp>
      <p:sp>
        <p:nvSpPr>
          <p:cNvPr id="148" name="Google Shape;148;g31a755e937a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a755e937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employs a </a:t>
            </a: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multi-agent architecture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integrated into a </a:t>
            </a:r>
            <a:r>
              <a:rPr b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Gradio interface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provide users with an intuitive platform for interaction. </a:t>
            </a:r>
            <a:endParaRPr/>
          </a:p>
        </p:txBody>
      </p:sp>
      <p:sp>
        <p:nvSpPr>
          <p:cNvPr id="156" name="Google Shape;156;g31a755e937a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://nba.com/stats" TargetMode="External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790400" y="1893475"/>
            <a:ext cx="617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1D1C24"/>
                </a:solidFill>
              </a:rPr>
              <a:t>Multi-agent</a:t>
            </a:r>
            <a:r>
              <a:rPr b="0" i="0" lang="en-US" sz="2000" u="none" cap="none" strike="noStrike">
                <a:solidFill>
                  <a:srgbClr val="1D1C2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1D1C24"/>
                </a:solidFill>
              </a:rPr>
              <a:t>pre-game</a:t>
            </a:r>
            <a:r>
              <a:rPr b="0" i="0" lang="en-US" sz="2000" u="none" cap="none" strike="noStrike">
                <a:solidFill>
                  <a:srgbClr val="1D1C24"/>
                </a:solidFill>
                <a:latin typeface="Arial"/>
                <a:ea typeface="Arial"/>
                <a:cs typeface="Arial"/>
                <a:sym typeface="Arial"/>
              </a:rPr>
              <a:t> report generation system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867600" y="1062175"/>
            <a:ext cx="363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1D1C24"/>
                </a:solidFill>
                <a:latin typeface="Arial"/>
                <a:ea typeface="Arial"/>
                <a:cs typeface="Arial"/>
                <a:sym typeface="Arial"/>
              </a:rPr>
              <a:t>HoopScout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3675"/>
            <a:ext cx="8549556" cy="48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a529ef117_0_0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sp>
        <p:nvSpPr>
          <p:cNvPr id="167" name="Google Shape;167;g31a529ef117_0_0"/>
          <p:cNvSpPr txBox="1"/>
          <p:nvPr/>
        </p:nvSpPr>
        <p:spPr>
          <a:xfrm>
            <a:off x="561325" y="1956738"/>
            <a:ext cx="688500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Analyzing given player’s stats and profile.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useful and insightful pattern and information.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Prompt Engineering: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 Prompting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Prompting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CoT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Few Shots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1a529ef117_0_0"/>
          <p:cNvSpPr txBox="1"/>
          <p:nvPr/>
        </p:nvSpPr>
        <p:spPr>
          <a:xfrm>
            <a:off x="366475" y="6331925"/>
            <a:ext cx="875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Generate an in-depth and detail player analysis.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31a529ef11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702000" cy="1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a755e937a_2_54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pic>
        <p:nvPicPr>
          <p:cNvPr id="175" name="Google Shape;175;g31a755e937a_2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749950" cy="17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1a755e937a_2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425" y="2376862"/>
            <a:ext cx="4081375" cy="25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1a755e937a_2_54"/>
          <p:cNvSpPr txBox="1"/>
          <p:nvPr/>
        </p:nvSpPr>
        <p:spPr>
          <a:xfrm>
            <a:off x="2749950" y="319950"/>
            <a:ext cx="70362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Mimic a video game badge system.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player’s stats, check his eligibility for each badge.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6 types of badges.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insight for viewers.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31a755e937a_2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637" y="5012150"/>
            <a:ext cx="4092964" cy="23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1a755e937a_2_54"/>
          <p:cNvSpPr txBox="1"/>
          <p:nvPr/>
        </p:nvSpPr>
        <p:spPr>
          <a:xfrm>
            <a:off x="104325" y="2191675"/>
            <a:ext cx="4936800" cy="49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urier New"/>
              <a:buChar char="●"/>
            </a:pPr>
            <a:r>
              <a:rPr b="1" lang="en-US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Defense Badge</a:t>
            </a:r>
            <a:endParaRPr b="1"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DIFF% ≤ -5%</a:t>
            </a:r>
            <a:endParaRPr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(BLK ≥ 1.5 | STL ≥ 1.5)</a:t>
            </a:r>
            <a:endParaRPr b="1"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urier New"/>
              <a:buChar char="●"/>
            </a:pPr>
            <a:r>
              <a:rPr b="1" lang="en-US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Inside Scorer Badge</a:t>
            </a:r>
            <a:endParaRPr b="1"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FG% Less Than 10 Feet ≥ 60</a:t>
            </a:r>
            <a:endParaRPr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Freq Less Than 10 Feet ≥ 50%</a:t>
            </a:r>
            <a:endParaRPr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PPG in paint ≥ 10 PPG</a:t>
            </a:r>
            <a:endParaRPr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FTA ≥ 5 PPG ≥ 15</a:t>
            </a:r>
            <a:endParaRPr sz="12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1" sz="47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1" sz="47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g31a755e937a_2_54"/>
          <p:cNvSpPr/>
          <p:nvPr/>
        </p:nvSpPr>
        <p:spPr>
          <a:xfrm>
            <a:off x="4120400" y="3381150"/>
            <a:ext cx="1382400" cy="55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a755e937a_2_49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pic>
        <p:nvPicPr>
          <p:cNvPr id="186" name="Google Shape;186;g31a755e937a_2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400" y="2260025"/>
            <a:ext cx="3114800" cy="44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1a755e937a_2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48074"/>
            <a:ext cx="3114800" cy="447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1a755e937a_2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8800" y="2231800"/>
            <a:ext cx="3114800" cy="4504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1a755e937a_2_49"/>
          <p:cNvSpPr txBox="1"/>
          <p:nvPr/>
        </p:nvSpPr>
        <p:spPr>
          <a:xfrm>
            <a:off x="3411950" y="275400"/>
            <a:ext cx="4716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Generated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Pre-Game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Scouting Report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31a755e937a_2_49"/>
          <p:cNvPicPr preferRelativeResize="0"/>
          <p:nvPr/>
        </p:nvPicPr>
        <p:blipFill rotWithShape="1">
          <a:blip r:embed="rId7">
            <a:alphaModFix/>
          </a:blip>
          <a:srcRect b="6638" l="3453" r="3453" t="0"/>
          <a:stretch/>
        </p:blipFill>
        <p:spPr>
          <a:xfrm>
            <a:off x="0" y="11838"/>
            <a:ext cx="2734600" cy="18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a755e937a_2_129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sp>
        <p:nvSpPr>
          <p:cNvPr id="196" name="Google Shape;196;g31a755e937a_2_129"/>
          <p:cNvSpPr txBox="1"/>
          <p:nvPr/>
        </p:nvSpPr>
        <p:spPr>
          <a:xfrm>
            <a:off x="3909875" y="361100"/>
            <a:ext cx="559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200">
                <a:solidFill>
                  <a:srgbClr val="F1F1F1"/>
                </a:solidFill>
              </a:rPr>
              <a:t>A closer-look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31a755e937a_2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75" y="641950"/>
            <a:ext cx="3545725" cy="4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1a755e937a_2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25" y="4948675"/>
            <a:ext cx="9589549" cy="14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1a755e937a_2_129"/>
          <p:cNvSpPr txBox="1"/>
          <p:nvPr/>
        </p:nvSpPr>
        <p:spPr>
          <a:xfrm>
            <a:off x="3909875" y="1531250"/>
            <a:ext cx="57618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Player’s profile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Overview: 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brief summary of the player's recent trends, performance, and role in the team.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a755e937a_2_143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pic>
        <p:nvPicPr>
          <p:cNvPr id="205" name="Google Shape;205;g31a755e937a_2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" y="3257200"/>
            <a:ext cx="97250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1a755e937a_2_143"/>
          <p:cNvSpPr txBox="1"/>
          <p:nvPr/>
        </p:nvSpPr>
        <p:spPr>
          <a:xfrm>
            <a:off x="435350" y="297450"/>
            <a:ext cx="8752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Strengths: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Player’s most impactful strength, such as scoring, defense, playmaking, etc.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Weaknesses: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Player’s vulnerabilities.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a755e937a_2_150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pic>
        <p:nvPicPr>
          <p:cNvPr id="212" name="Google Shape;212;g31a755e937a_2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" y="3791300"/>
            <a:ext cx="97155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1a755e937a_2_150"/>
          <p:cNvSpPr txBox="1"/>
          <p:nvPr/>
        </p:nvSpPr>
        <p:spPr>
          <a:xfrm>
            <a:off x="454325" y="454750"/>
            <a:ext cx="86331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Offensive Strategy: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most effective way to attack this player when he is on defence.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Defensive Strategy: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guard this player and limit his strength.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1d5484bd4_2_8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7" r="-16666" t="0"/>
            </a:stretch>
          </a:blipFill>
          <a:ln>
            <a:noFill/>
          </a:ln>
        </p:spPr>
      </p:sp>
      <p:sp>
        <p:nvSpPr>
          <p:cNvPr id="219" name="Google Shape;219;g311d5484bd4_2_8"/>
          <p:cNvSpPr txBox="1"/>
          <p:nvPr/>
        </p:nvSpPr>
        <p:spPr>
          <a:xfrm>
            <a:off x="309780" y="263050"/>
            <a:ext cx="827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200">
                <a:solidFill>
                  <a:srgbClr val="F1F1F1"/>
                </a:solidFill>
              </a:rPr>
              <a:t>Report Grading Rubric</a:t>
            </a:r>
            <a:endParaRPr b="0" i="0" sz="4200" u="none" cap="none" strike="noStrike">
              <a:solidFill>
                <a:srgbClr val="F1F1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311d5484bd4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63" y="1422200"/>
            <a:ext cx="9414676" cy="533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b2b6d4963_0_9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sp>
        <p:nvSpPr>
          <p:cNvPr id="226" name="Google Shape;226;g31b2b6d4963_0_9"/>
          <p:cNvSpPr txBox="1"/>
          <p:nvPr/>
        </p:nvSpPr>
        <p:spPr>
          <a:xfrm>
            <a:off x="309780" y="263050"/>
            <a:ext cx="827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200">
                <a:solidFill>
                  <a:srgbClr val="F1F1F1"/>
                </a:solidFill>
              </a:rPr>
              <a:t>Quantitative </a:t>
            </a:r>
            <a:r>
              <a:rPr lang="en-US" sz="4200">
                <a:solidFill>
                  <a:srgbClr val="F1F1F1"/>
                </a:solidFill>
              </a:rPr>
              <a:t>Results</a:t>
            </a:r>
            <a:endParaRPr b="0" i="0" sz="4200" u="none" cap="none" strike="noStrike">
              <a:solidFill>
                <a:srgbClr val="F1F1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1b2b6d4963_0_9"/>
          <p:cNvSpPr txBox="1"/>
          <p:nvPr/>
        </p:nvSpPr>
        <p:spPr>
          <a:xfrm>
            <a:off x="505375" y="1179325"/>
            <a:ext cx="7227000" cy="5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Automate Grader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Rule-based badge-matching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Flesch-Kincaid readability scoring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Contextual relevance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Quality of player insights (e.g., </a:t>
            </a: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strength, weakness)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Average Score for 18 generated Pre-Game Reports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0-shot prompting : 72.4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1-shot prompting: 88.2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Badges Matching Challenges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LLM has difficulty with </a:t>
            </a: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numerical</a:t>
            </a: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operations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Incorrectly determine </a:t>
            </a: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player eligibility for </a:t>
            </a: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badges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g31b2b6d4963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4875" y="-12"/>
            <a:ext cx="2718725" cy="27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b14fc9f49_8_0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sp>
        <p:nvSpPr>
          <p:cNvPr id="234" name="Google Shape;234;g31b14fc9f49_8_0"/>
          <p:cNvSpPr txBox="1"/>
          <p:nvPr/>
        </p:nvSpPr>
        <p:spPr>
          <a:xfrm>
            <a:off x="309780" y="263050"/>
            <a:ext cx="827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200">
                <a:solidFill>
                  <a:srgbClr val="F1F1F1"/>
                </a:solidFill>
              </a:rPr>
              <a:t>Highlights from a Typical </a:t>
            </a:r>
            <a:r>
              <a:rPr lang="en-US" sz="4200">
                <a:solidFill>
                  <a:srgbClr val="F1F1F1"/>
                </a:solidFill>
              </a:rPr>
              <a:t>Report</a:t>
            </a:r>
            <a:r>
              <a:rPr lang="en-US" sz="4200">
                <a:solidFill>
                  <a:srgbClr val="F1F1F1"/>
                </a:solidFill>
              </a:rPr>
              <a:t> </a:t>
            </a:r>
            <a:endParaRPr b="0" i="0" sz="4200" u="none" cap="none" strike="noStrike">
              <a:solidFill>
                <a:srgbClr val="F1F1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1b14fc9f49_8_0"/>
          <p:cNvSpPr txBox="1"/>
          <p:nvPr/>
        </p:nvSpPr>
        <p:spPr>
          <a:xfrm>
            <a:off x="309775" y="1288625"/>
            <a:ext cx="9026400" cy="5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Reasonable &amp; Supported by Stats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56.5% conversion within 10 feet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demonstrating adaptability in offensive roles.”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“Opponent 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42.9% conversion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 three-point attempts signals a defensive liability.” 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Insightful from Data Analysis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“His offensive threat is notable, marked by a 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recent 26-point game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and he plays a vital role in the team's dynamics with 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LeBron and Anthony Davis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Close out aggressively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limit his effectiveness from three-point range.”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25" l="-16662" r="-16661" t="0"/>
            </a:stretch>
          </a:blipFill>
          <a:ln>
            <a:noFill/>
          </a:ln>
        </p:spPr>
      </p:sp>
      <p:sp>
        <p:nvSpPr>
          <p:cNvPr id="241" name="Google Shape;241;p5"/>
          <p:cNvSpPr txBox="1"/>
          <p:nvPr/>
        </p:nvSpPr>
        <p:spPr>
          <a:xfrm>
            <a:off x="490226" y="307475"/>
            <a:ext cx="453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200">
                <a:solidFill>
                  <a:srgbClr val="F1F1F1"/>
                </a:solidFill>
              </a:rPr>
              <a:t>Overview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 txBox="1"/>
          <p:nvPr/>
        </p:nvSpPr>
        <p:spPr>
          <a:xfrm>
            <a:off x="385025" y="1191650"/>
            <a:ext cx="9268500" cy="59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400"/>
              <a:buChar char="●"/>
            </a:pPr>
            <a:r>
              <a:rPr b="1" lang="en-US" sz="2400">
                <a:solidFill>
                  <a:srgbClr val="F1F1F1"/>
                </a:solidFill>
              </a:rPr>
              <a:t>Visualization </a:t>
            </a:r>
            <a:endParaRPr b="1"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400"/>
              <a:buChar char="○"/>
            </a:pPr>
            <a:r>
              <a:rPr lang="en-US" sz="2400">
                <a:solidFill>
                  <a:srgbClr val="F1F1F1"/>
                </a:solidFill>
              </a:rPr>
              <a:t>Clean format with portrait and badge icons</a:t>
            </a:r>
            <a:endParaRPr sz="2400">
              <a:solidFill>
                <a:srgbClr val="F1F1F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400"/>
              <a:buChar char="●"/>
            </a:pPr>
            <a:r>
              <a:rPr b="1" lang="en-US" sz="2400">
                <a:solidFill>
                  <a:srgbClr val="F1F1F1"/>
                </a:solidFill>
              </a:rPr>
              <a:t>Structure</a:t>
            </a:r>
            <a:endParaRPr b="1"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400"/>
              <a:buChar char="○"/>
            </a:pPr>
            <a:r>
              <a:rPr lang="en-US" sz="2400">
                <a:solidFill>
                  <a:srgbClr val="F1F1F1"/>
                </a:solidFill>
              </a:rPr>
              <a:t>Clear sections: Overview, Strengths, Weakness Strategies</a:t>
            </a:r>
            <a:endParaRPr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400"/>
              <a:buChar char="○"/>
            </a:pPr>
            <a:r>
              <a:rPr lang="en-US" sz="2400">
                <a:solidFill>
                  <a:srgbClr val="F1F1F1"/>
                </a:solidFill>
              </a:rPr>
              <a:t>Use of bullet points enhances readability</a:t>
            </a:r>
            <a:endParaRPr sz="2400">
              <a:solidFill>
                <a:srgbClr val="F1F1F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400"/>
              <a:buChar char="●"/>
            </a:pPr>
            <a:r>
              <a:rPr b="1" lang="en-US" sz="2400">
                <a:solidFill>
                  <a:srgbClr val="F1F1F1"/>
                </a:solidFill>
              </a:rPr>
              <a:t>Content Quality</a:t>
            </a:r>
            <a:endParaRPr b="1"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400"/>
              <a:buChar char="○"/>
            </a:pPr>
            <a:r>
              <a:rPr lang="en-US" sz="2400">
                <a:solidFill>
                  <a:srgbClr val="F1F1F1"/>
                </a:solidFill>
              </a:rPr>
              <a:t>Statistics and analysis are up-to-date and </a:t>
            </a:r>
            <a:r>
              <a:rPr lang="en-US" sz="2400">
                <a:solidFill>
                  <a:srgbClr val="F1F1F1"/>
                </a:solidFill>
              </a:rPr>
              <a:t>relevant</a:t>
            </a:r>
            <a:endParaRPr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400"/>
              <a:buChar char="○"/>
            </a:pPr>
            <a:r>
              <a:rPr lang="en-US" sz="2400">
                <a:solidFill>
                  <a:srgbClr val="F1F1F1"/>
                </a:solidFill>
              </a:rPr>
              <a:t>Direct correlation between strength/weakness and statistics</a:t>
            </a:r>
            <a:endParaRPr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400"/>
              <a:buChar char="○"/>
            </a:pPr>
            <a:r>
              <a:rPr lang="en-US" sz="2400">
                <a:solidFill>
                  <a:srgbClr val="F1F1F1"/>
                </a:solidFill>
              </a:rPr>
              <a:t>Strategies can be too generic</a:t>
            </a:r>
            <a:endParaRPr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400"/>
              <a:buChar char="○"/>
            </a:pPr>
            <a:r>
              <a:rPr lang="en-US" sz="2400">
                <a:solidFill>
                  <a:srgbClr val="F1F1F1"/>
                </a:solidFill>
              </a:rPr>
              <a:t>Lack of comparison</a:t>
            </a:r>
            <a:endParaRPr sz="2400">
              <a:solidFill>
                <a:srgbClr val="F1F1F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F1F1F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25" l="-16662" r="-16661" t="0"/>
            </a:stretch>
          </a:blipFill>
          <a:ln>
            <a:noFill/>
          </a:ln>
        </p:spPr>
      </p:sp>
      <p:sp>
        <p:nvSpPr>
          <p:cNvPr id="92" name="Google Shape;92;p2"/>
          <p:cNvSpPr txBox="1"/>
          <p:nvPr/>
        </p:nvSpPr>
        <p:spPr>
          <a:xfrm>
            <a:off x="323151" y="471175"/>
            <a:ext cx="675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4200">
                <a:solidFill>
                  <a:srgbClr val="F1F1F1"/>
                </a:solidFill>
              </a:rPr>
              <a:t>Goal &amp; Motivation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323150" y="1242900"/>
            <a:ext cx="9536400" cy="4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1F1F1"/>
                </a:solidFill>
              </a:rPr>
              <a:t>Motivation</a:t>
            </a:r>
            <a:endParaRPr b="1" sz="2000">
              <a:solidFill>
                <a:srgbClr val="F1F1F1"/>
              </a:solidFill>
            </a:endParaRPr>
          </a:p>
          <a:p>
            <a:pPr indent="-355600" lvl="0" marL="4572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000"/>
              <a:buChar char="●"/>
            </a:pPr>
            <a:r>
              <a:rPr lang="en-US" sz="2000">
                <a:solidFill>
                  <a:srgbClr val="F1F1F1"/>
                </a:solidFill>
              </a:rPr>
              <a:t>NBA coaches and players need to understand opposing teams’ and players’ performance to develop </a:t>
            </a:r>
            <a:r>
              <a:rPr lang="en-US" sz="2000">
                <a:solidFill>
                  <a:srgbClr val="F1F1F1"/>
                </a:solidFill>
              </a:rPr>
              <a:t>strategies accordingly</a:t>
            </a:r>
            <a:endParaRPr sz="2000">
              <a:solidFill>
                <a:srgbClr val="F1F1F1"/>
              </a:solidFill>
            </a:endParaRPr>
          </a:p>
          <a:p>
            <a:pPr indent="-355600" lvl="0" marL="4572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000"/>
              <a:buChar char="●"/>
            </a:pPr>
            <a:r>
              <a:rPr lang="en-US" sz="2000">
                <a:solidFill>
                  <a:srgbClr val="F1F1F1"/>
                </a:solidFill>
              </a:rPr>
              <a:t>NBA games happen daily, leaving limited preparation time</a:t>
            </a:r>
            <a:endParaRPr sz="2000">
              <a:solidFill>
                <a:srgbClr val="F1F1F1"/>
              </a:solidFill>
            </a:endParaRPr>
          </a:p>
          <a:p>
            <a:pPr indent="0" lvl="0" marL="4572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1F1F1"/>
              </a:solidFill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1F1F1"/>
                </a:solidFill>
              </a:rPr>
              <a:t>Goal</a:t>
            </a:r>
            <a:endParaRPr b="1" sz="2000">
              <a:solidFill>
                <a:srgbClr val="F1F1F1"/>
              </a:solidFill>
            </a:endParaRPr>
          </a:p>
          <a:p>
            <a:pPr indent="-355600" lvl="0" marL="4572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000"/>
              <a:buChar char="●"/>
            </a:pPr>
            <a:r>
              <a:rPr lang="en-US" sz="2000">
                <a:solidFill>
                  <a:srgbClr val="F1F1F1"/>
                </a:solidFill>
              </a:rPr>
              <a:t>Develop a solution to transform information and game stats into clear, structured pre-game reports</a:t>
            </a:r>
            <a:endParaRPr sz="2000">
              <a:solidFill>
                <a:srgbClr val="F1F1F1"/>
              </a:solidFill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1F1F1"/>
              </a:solidFill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1F1F1"/>
              </a:solidFill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10090" l="0" r="0" t="-10090"/>
          <a:stretch/>
        </p:blipFill>
        <p:spPr>
          <a:xfrm>
            <a:off x="457525" y="4751701"/>
            <a:ext cx="4304450" cy="24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575" y="4268650"/>
            <a:ext cx="3687525" cy="36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a743877f9_0_10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25" l="-16659" r="-16659" t="0"/>
            </a:stretch>
          </a:blipFill>
          <a:ln>
            <a:noFill/>
          </a:ln>
        </p:spPr>
      </p:sp>
      <p:sp>
        <p:nvSpPr>
          <p:cNvPr id="248" name="Google Shape;248;g31a743877f9_0_10"/>
          <p:cNvSpPr txBox="1"/>
          <p:nvPr/>
        </p:nvSpPr>
        <p:spPr>
          <a:xfrm>
            <a:off x="682200" y="1301575"/>
            <a:ext cx="7779600" cy="5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F1F1F1"/>
                </a:solidFill>
              </a:rPr>
              <a:t>In a similar project</a:t>
            </a:r>
            <a:endParaRPr sz="2400">
              <a:solidFill>
                <a:srgbClr val="F1F1F1"/>
              </a:solidFill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F1F1F1"/>
                </a:solidFill>
              </a:rPr>
              <a:t>Reduce redundancy, </a:t>
            </a:r>
            <a:r>
              <a:rPr lang="en-US" sz="2400">
                <a:solidFill>
                  <a:srgbClr val="F1F1F1"/>
                </a:solidFill>
              </a:rPr>
              <a:t>increase</a:t>
            </a:r>
            <a:r>
              <a:rPr lang="en-US" sz="2400">
                <a:solidFill>
                  <a:srgbClr val="F1F1F1"/>
                </a:solidFill>
              </a:rPr>
              <a:t> complexity of a multi-agent system</a:t>
            </a:r>
            <a:endParaRPr sz="2400">
              <a:solidFill>
                <a:srgbClr val="F1F1F1"/>
              </a:solidFill>
            </a:endParaRPr>
          </a:p>
          <a:p>
            <a:pPr indent="0" lvl="0" marL="9144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400"/>
              <a:buChar char="○"/>
            </a:pPr>
            <a:r>
              <a:rPr lang="en-US" sz="2400">
                <a:solidFill>
                  <a:srgbClr val="F1F1F1"/>
                </a:solidFill>
              </a:rPr>
              <a:t>Increase level of details in prompts</a:t>
            </a:r>
            <a:endParaRPr sz="2400">
              <a:solidFill>
                <a:srgbClr val="F1F1F1"/>
              </a:solidFill>
            </a:endParaRPr>
          </a:p>
          <a:p>
            <a:pPr indent="0" lvl="0" marL="9144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F1F1"/>
              </a:solidFill>
            </a:endParaRPr>
          </a:p>
          <a:p>
            <a:pPr indent="-381000" lvl="1" marL="91440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400"/>
              <a:buChar char="○"/>
            </a:pPr>
            <a:r>
              <a:rPr lang="en-US" sz="2400">
                <a:solidFill>
                  <a:srgbClr val="F1F1F1"/>
                </a:solidFill>
              </a:rPr>
              <a:t>Reduce tasks dealing with complex number operations</a:t>
            </a:r>
            <a:endParaRPr sz="2400">
              <a:solidFill>
                <a:srgbClr val="F1F1F1"/>
              </a:solidFill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F1F1"/>
              </a:solidFill>
            </a:endParaRPr>
          </a:p>
        </p:txBody>
      </p:sp>
      <p:pic>
        <p:nvPicPr>
          <p:cNvPr id="249" name="Google Shape;249;g31a743877f9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600" y="5421825"/>
            <a:ext cx="3366000" cy="18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1a743877f9_0_10"/>
          <p:cNvSpPr txBox="1"/>
          <p:nvPr/>
        </p:nvSpPr>
        <p:spPr>
          <a:xfrm>
            <a:off x="579875" y="2890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1F1F1"/>
                </a:solidFill>
              </a:rPr>
              <a:t>Discussion 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b2b6d4963_0_26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25" l="-16659" r="-16659" t="0"/>
            </a:stretch>
          </a:blipFill>
          <a:ln>
            <a:noFill/>
          </a:ln>
        </p:spPr>
      </p:sp>
      <p:sp>
        <p:nvSpPr>
          <p:cNvPr id="256" name="Google Shape;256;g31b2b6d4963_0_26"/>
          <p:cNvSpPr txBox="1"/>
          <p:nvPr/>
        </p:nvSpPr>
        <p:spPr>
          <a:xfrm>
            <a:off x="789325" y="2890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1F1"/>
                </a:solidFill>
              </a:rPr>
              <a:t>References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57" name="Google Shape;257;g31b2b6d4963_0_26"/>
          <p:cNvSpPr txBox="1"/>
          <p:nvPr/>
        </p:nvSpPr>
        <p:spPr>
          <a:xfrm>
            <a:off x="789325" y="1742375"/>
            <a:ext cx="605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1b2b6d4963_0_26"/>
          <p:cNvSpPr txBox="1"/>
          <p:nvPr/>
        </p:nvSpPr>
        <p:spPr>
          <a:xfrm>
            <a:off x="159750" y="1173200"/>
            <a:ext cx="91677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Yardbarker. (n.d.). </a:t>
            </a:r>
            <a:r>
              <a:rPr i="1" lang="en-US" sz="2000">
                <a:solidFill>
                  <a:schemeClr val="lt1"/>
                </a:solidFill>
              </a:rPr>
              <a:t>NBA head coaches with the most wins</a:t>
            </a:r>
            <a:r>
              <a:rPr lang="en-US" sz="2000">
                <a:solidFill>
                  <a:schemeClr val="lt1"/>
                </a:solidFill>
              </a:rPr>
              <a:t>. Retrieved December 2, 2024, from </a:t>
            </a:r>
            <a:r>
              <a:rPr lang="en-US" sz="2000" u="sng">
                <a:solidFill>
                  <a:schemeClr val="lt1"/>
                </a:solidFill>
              </a:rPr>
              <a:t>https://www.yardbarker.com/nba/articles/nba_head_coaches_with_the_most_wins_100523/s1__38910514</a:t>
            </a:r>
            <a:endParaRPr sz="2000" u="sng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Vautour, M. (2023, May). </a:t>
            </a:r>
            <a:r>
              <a:rPr i="1" lang="en-US" sz="2000">
                <a:solidFill>
                  <a:schemeClr val="lt1"/>
                </a:solidFill>
              </a:rPr>
              <a:t>Celtics fail to deliver on Game 7 hype, leave business unfinished</a:t>
            </a:r>
            <a:r>
              <a:rPr lang="en-US" sz="2000">
                <a:solidFill>
                  <a:schemeClr val="lt1"/>
                </a:solidFill>
              </a:rPr>
              <a:t>. MassLive. Retrieved December 2, 2024, from </a:t>
            </a:r>
            <a:r>
              <a:rPr lang="en-US" sz="2000" u="sng">
                <a:solidFill>
                  <a:schemeClr val="lt1"/>
                </a:solidFill>
              </a:rPr>
              <a:t>https://www.masslive.com/celtics/2023/05/celtics-fail-to-deliver-on-game-7-hype-leave-business-unfinished-vautour.html </a:t>
            </a:r>
            <a:endParaRPr sz="2000" u="sng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FastModel Sports. (n.d.). </a:t>
            </a:r>
            <a:r>
              <a:rPr i="1" lang="en-US" sz="2000">
                <a:solidFill>
                  <a:schemeClr val="lt1"/>
                </a:solidFill>
              </a:rPr>
              <a:t>Coaching software: FastScout report builder</a:t>
            </a:r>
            <a:r>
              <a:rPr lang="en-US" sz="2000">
                <a:solidFill>
                  <a:schemeClr val="lt1"/>
                </a:solidFill>
              </a:rPr>
              <a:t>. Retrieved December 2, 2024, from </a:t>
            </a:r>
            <a:r>
              <a:rPr lang="en-US" sz="2000" u="sng">
                <a:solidFill>
                  <a:schemeClr val="lt1"/>
                </a:solidFill>
              </a:rPr>
              <a:t>https://team.fastmodelsports.com/coaching-softwarefastscout-report-builde/</a:t>
            </a:r>
            <a:endParaRPr sz="20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</a:rPr>
              <a:t>Reddit. (2013). </a:t>
            </a:r>
            <a:r>
              <a:rPr i="1" lang="en-US" sz="2000">
                <a:solidFill>
                  <a:schemeClr val="lt1"/>
                </a:solidFill>
              </a:rPr>
              <a:t>All 40 badges in NBA 2K25</a:t>
            </a:r>
            <a:r>
              <a:rPr lang="en-US" sz="2000">
                <a:solidFill>
                  <a:schemeClr val="lt1"/>
                </a:solidFill>
              </a:rPr>
              <a:t> [Online forum post]. Retrieved December 2, 2024, from </a:t>
            </a:r>
            <a:r>
              <a:rPr lang="en-US" sz="2000" u="sng">
                <a:solidFill>
                  <a:schemeClr val="lt1"/>
                </a:solidFill>
              </a:rPr>
              <a:t>https://www.reddit.com/r/NBA2k/comments/1en8fuk/all_40_badges_in_nba2k25/</a:t>
            </a:r>
            <a:endParaRPr sz="20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C24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"/>
          <p:cNvSpPr txBox="1"/>
          <p:nvPr/>
        </p:nvSpPr>
        <p:spPr>
          <a:xfrm>
            <a:off x="4572008" y="6132446"/>
            <a:ext cx="450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1F1F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975" y="234751"/>
            <a:ext cx="9175651" cy="51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25" l="-16662" r="-16661" t="0"/>
            </a:stretch>
          </a:blipFill>
          <a:ln>
            <a:noFill/>
          </a:ln>
        </p:spPr>
      </p:sp>
      <p:sp>
        <p:nvSpPr>
          <p:cNvPr id="101" name="Google Shape;101;p4"/>
          <p:cNvSpPr txBox="1"/>
          <p:nvPr/>
        </p:nvSpPr>
        <p:spPr>
          <a:xfrm>
            <a:off x="439525" y="397500"/>
            <a:ext cx="813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4200" u="none" cap="none" strike="noStrike">
                <a:solidFill>
                  <a:srgbClr val="F1F1F1"/>
                </a:solidFill>
                <a:latin typeface="Arial"/>
                <a:ea typeface="Arial"/>
                <a:cs typeface="Arial"/>
                <a:sym typeface="Arial"/>
              </a:rPr>
              <a:t>Data and Data Processing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39525" y="1477800"/>
            <a:ext cx="8497500" cy="5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200">
                <a:solidFill>
                  <a:srgbClr val="F1F1F1"/>
                </a:solidFill>
              </a:rPr>
              <a:t>Collected from </a:t>
            </a:r>
            <a:r>
              <a:rPr b="1" lang="en-US" sz="2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NBA.com/stats</a:t>
            </a:r>
            <a:endParaRPr b="1" sz="2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F1F1F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F1F1F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 u="sng">
                <a:solidFill>
                  <a:srgbClr val="F1F1F1"/>
                </a:solidFill>
              </a:rPr>
              <a:t>Each player - 9 files</a:t>
            </a:r>
            <a:endParaRPr b="1" sz="2200" u="sng">
              <a:solidFill>
                <a:srgbClr val="F1F1F1"/>
              </a:solidFill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1F1F1"/>
              </a:buClr>
              <a:buSzPts val="2200"/>
              <a:buChar char="●"/>
            </a:pPr>
            <a:r>
              <a:rPr b="1" lang="en-US" sz="2200">
                <a:solidFill>
                  <a:srgbClr val="F1F1F1"/>
                </a:solidFill>
              </a:rPr>
              <a:t>1 json</a:t>
            </a:r>
            <a:r>
              <a:rPr lang="en-US" sz="2200">
                <a:solidFill>
                  <a:srgbClr val="F1F1F1"/>
                </a:solidFill>
              </a:rPr>
              <a:t> file of player profile</a:t>
            </a:r>
            <a:endParaRPr sz="2200">
              <a:solidFill>
                <a:srgbClr val="F1F1F1"/>
              </a:solidFill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200"/>
              <a:buChar char="●"/>
            </a:pPr>
            <a:r>
              <a:rPr b="1" lang="en-US" sz="2200">
                <a:solidFill>
                  <a:srgbClr val="F1F1F1"/>
                </a:solidFill>
              </a:rPr>
              <a:t>7 csv</a:t>
            </a:r>
            <a:r>
              <a:rPr lang="en-US" sz="2200">
                <a:solidFill>
                  <a:srgbClr val="F1F1F1"/>
                </a:solidFill>
              </a:rPr>
              <a:t> files</a:t>
            </a:r>
            <a:endParaRPr sz="2200">
              <a:solidFill>
                <a:srgbClr val="F1F1F1"/>
              </a:solidFill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200"/>
              <a:buChar char="○"/>
            </a:pPr>
            <a:r>
              <a:rPr lang="en-US" sz="2200">
                <a:solidFill>
                  <a:srgbClr val="F1F1F1"/>
                </a:solidFill>
              </a:rPr>
              <a:t>Scores</a:t>
            </a:r>
            <a:endParaRPr sz="2200">
              <a:solidFill>
                <a:srgbClr val="F1F1F1"/>
              </a:solidFill>
            </a:endParaRPr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200"/>
              <a:buChar char="○"/>
            </a:pPr>
            <a:r>
              <a:rPr lang="en-US" sz="2200">
                <a:solidFill>
                  <a:srgbClr val="F1F1F1"/>
                </a:solidFill>
              </a:rPr>
              <a:t>Shots, passes, defense</a:t>
            </a:r>
            <a:endParaRPr sz="2200">
              <a:solidFill>
                <a:srgbClr val="F1F1F1"/>
              </a:solidFill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2200"/>
              <a:buChar char="●"/>
            </a:pPr>
            <a:r>
              <a:rPr lang="en-US" sz="2200">
                <a:solidFill>
                  <a:srgbClr val="F1F1F1"/>
                </a:solidFill>
              </a:rPr>
              <a:t>Player portrait</a:t>
            </a:r>
            <a:endParaRPr sz="2200">
              <a:solidFill>
                <a:srgbClr val="F1F1F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1F1F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rgbClr val="F1F1F1"/>
              </a:solidFill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1253" y="1562650"/>
            <a:ext cx="4942347" cy="575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5368300" y="6412700"/>
            <a:ext cx="1808700" cy="38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5391400" y="5969575"/>
            <a:ext cx="1762500" cy="38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5292100" y="3271675"/>
            <a:ext cx="4055100" cy="263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5368300" y="6855825"/>
            <a:ext cx="3209400" cy="38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1d5484bd4_1_0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7" r="-16666" t="0"/>
            </a:stretch>
          </a:blipFill>
          <a:ln>
            <a:noFill/>
          </a:ln>
        </p:spPr>
      </p:sp>
      <p:sp>
        <p:nvSpPr>
          <p:cNvPr id="113" name="Google Shape;113;g311d5484bd4_1_0"/>
          <p:cNvSpPr txBox="1"/>
          <p:nvPr/>
        </p:nvSpPr>
        <p:spPr>
          <a:xfrm>
            <a:off x="731530" y="826775"/>
            <a:ext cx="82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000">
                <a:solidFill>
                  <a:srgbClr val="F1F1F1"/>
                </a:solidFill>
              </a:rPr>
              <a:t>Player Profile (json)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311d5484bd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900" y="1883925"/>
            <a:ext cx="6543775" cy="505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311d5484bd4_1_0"/>
          <p:cNvSpPr/>
          <p:nvPr/>
        </p:nvSpPr>
        <p:spPr>
          <a:xfrm>
            <a:off x="2110750" y="3225175"/>
            <a:ext cx="1555200" cy="69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311d5484bd4_1_0"/>
          <p:cNvSpPr/>
          <p:nvPr/>
        </p:nvSpPr>
        <p:spPr>
          <a:xfrm>
            <a:off x="2110750" y="5227875"/>
            <a:ext cx="1483500" cy="38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b14fc9f49_6_1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sp>
        <p:nvSpPr>
          <p:cNvPr id="122" name="Google Shape;122;g31b14fc9f49_6_1"/>
          <p:cNvSpPr txBox="1"/>
          <p:nvPr/>
        </p:nvSpPr>
        <p:spPr>
          <a:xfrm>
            <a:off x="505280" y="462275"/>
            <a:ext cx="82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000">
                <a:solidFill>
                  <a:srgbClr val="F1F1F1"/>
                </a:solidFill>
              </a:rPr>
              <a:t>Advanced Box Scores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31b14fc9f49_6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73" y="2406024"/>
            <a:ext cx="9539876" cy="4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1b14fc9f49_6_1"/>
          <p:cNvSpPr txBox="1"/>
          <p:nvPr/>
        </p:nvSpPr>
        <p:spPr>
          <a:xfrm>
            <a:off x="1259775" y="1238763"/>
            <a:ext cx="6885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Detailed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recent matchups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Points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(PTS),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Rebounds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(REB),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Assists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(AST), etc.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1b14fc9f49_6_1"/>
          <p:cNvSpPr/>
          <p:nvPr/>
        </p:nvSpPr>
        <p:spPr>
          <a:xfrm>
            <a:off x="2814075" y="2435900"/>
            <a:ext cx="3657300" cy="4729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31b14fc9f49_6_1"/>
          <p:cNvSpPr/>
          <p:nvPr/>
        </p:nvSpPr>
        <p:spPr>
          <a:xfrm>
            <a:off x="6547575" y="2435900"/>
            <a:ext cx="1143300" cy="4729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1b14fc9f49_6_1"/>
          <p:cNvSpPr/>
          <p:nvPr/>
        </p:nvSpPr>
        <p:spPr>
          <a:xfrm>
            <a:off x="7767075" y="2435900"/>
            <a:ext cx="1829100" cy="4729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a755e937a_2_15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sp>
        <p:nvSpPr>
          <p:cNvPr id="133" name="Google Shape;133;g31a755e937a_2_15"/>
          <p:cNvSpPr txBox="1"/>
          <p:nvPr/>
        </p:nvSpPr>
        <p:spPr>
          <a:xfrm>
            <a:off x="434555" y="394200"/>
            <a:ext cx="82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000">
                <a:solidFill>
                  <a:srgbClr val="F1F1F1"/>
                </a:solidFill>
              </a:rPr>
              <a:t>Shooting Stats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31a755e937a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0" y="2489905"/>
            <a:ext cx="9689249" cy="275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1a755e937a_2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50" y="5297100"/>
            <a:ext cx="9689252" cy="19847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1a755e937a_2_15"/>
          <p:cNvSpPr txBox="1"/>
          <p:nvPr/>
        </p:nvSpPr>
        <p:spPr>
          <a:xfrm>
            <a:off x="918900" y="1047988"/>
            <a:ext cx="79158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Overall,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different ranges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dribbles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Field goal frequency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(FREQ%), 2-point, 3-point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attempted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(FGA) and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made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(FGM), etc.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1a755e937a_2_15"/>
          <p:cNvSpPr/>
          <p:nvPr/>
        </p:nvSpPr>
        <p:spPr>
          <a:xfrm>
            <a:off x="28250" y="2613825"/>
            <a:ext cx="2031900" cy="4668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755e937a_2_10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sp>
        <p:nvSpPr>
          <p:cNvPr id="143" name="Google Shape;143;g31a755e937a_2_10"/>
          <p:cNvSpPr txBox="1"/>
          <p:nvPr/>
        </p:nvSpPr>
        <p:spPr>
          <a:xfrm>
            <a:off x="434543" y="269200"/>
            <a:ext cx="82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000">
                <a:solidFill>
                  <a:srgbClr val="F1F1F1"/>
                </a:solidFill>
              </a:rPr>
              <a:t>Passing Stats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31a755e937a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01" y="1515225"/>
            <a:ext cx="8561611" cy="57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1a755e937a_2_10"/>
          <p:cNvSpPr txBox="1"/>
          <p:nvPr/>
        </p:nvSpPr>
        <p:spPr>
          <a:xfrm>
            <a:off x="804325" y="961125"/>
            <a:ext cx="835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Player’s stats of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Pass-To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Pass-From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different teammates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a755e937a_2_5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sp>
        <p:nvSpPr>
          <p:cNvPr id="151" name="Google Shape;151;g31a755e937a_2_5"/>
          <p:cNvSpPr txBox="1"/>
          <p:nvPr/>
        </p:nvSpPr>
        <p:spPr>
          <a:xfrm>
            <a:off x="731530" y="826775"/>
            <a:ext cx="82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000">
                <a:solidFill>
                  <a:srgbClr val="F1F1F1"/>
                </a:solidFill>
              </a:rPr>
              <a:t>Defense Stats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31a755e937a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87" y="2985300"/>
            <a:ext cx="9495025" cy="1790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1a755e937a_2_5"/>
          <p:cNvSpPr txBox="1"/>
          <p:nvPr/>
        </p:nvSpPr>
        <p:spPr>
          <a:xfrm>
            <a:off x="1090625" y="1699500"/>
            <a:ext cx="7915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Defended field goals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(DFGM),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frequency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(FREQ%),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percentage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(FG%), etc.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a755e937a_2_28"/>
          <p:cNvSpPr/>
          <p:nvPr/>
        </p:nvSpPr>
        <p:spPr>
          <a:xfrm>
            <a:off x="0" y="0"/>
            <a:ext cx="9753600" cy="7315200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318" l="-16659" r="-16659" t="0"/>
            </a:stretch>
          </a:blipFill>
          <a:ln>
            <a:noFill/>
          </a:ln>
        </p:spPr>
      </p:sp>
      <p:sp>
        <p:nvSpPr>
          <p:cNvPr id="159" name="Google Shape;159;g31a755e937a_2_28"/>
          <p:cNvSpPr txBox="1"/>
          <p:nvPr/>
        </p:nvSpPr>
        <p:spPr>
          <a:xfrm>
            <a:off x="731530" y="826775"/>
            <a:ext cx="827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4200">
                <a:solidFill>
                  <a:srgbClr val="F1F1F1"/>
                </a:solidFill>
              </a:rPr>
              <a:t>System Architecture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31a755e937a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575" y="826775"/>
            <a:ext cx="2918549" cy="10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1a755e937a_2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53992"/>
            <a:ext cx="9753600" cy="460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